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111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51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9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8313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62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3814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82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35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8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5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7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4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81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3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2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35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4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736" y="1777583"/>
            <a:ext cx="6719422" cy="4958862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736" y="496693"/>
            <a:ext cx="7293413" cy="1280890"/>
          </a:xfrm>
        </p:spPr>
        <p:txBody>
          <a:bodyPr>
            <a:noAutofit/>
          </a:bodyPr>
          <a:lstStyle/>
          <a:p>
            <a:pPr algn="ctr"/>
            <a:r>
              <a:rPr sz="6000" dirty="0">
                <a:latin typeface="Darling Coffee" pitchFamily="50" charset="0"/>
              </a:rPr>
              <a:t>El </a:t>
            </a:r>
            <a:r>
              <a:rPr sz="6000" dirty="0" err="1">
                <a:latin typeface="Darling Coffee" pitchFamily="50" charset="0"/>
              </a:rPr>
              <a:t>teatro</a:t>
            </a:r>
            <a:r>
              <a:rPr sz="6000" dirty="0">
                <a:latin typeface="Darling Coffee" pitchFamily="50" charset="0"/>
              </a:rPr>
              <a:t> </a:t>
            </a:r>
            <a:r>
              <a:rPr sz="6000" dirty="0" err="1">
                <a:latin typeface="Darling Coffee" pitchFamily="50" charset="0"/>
              </a:rPr>
              <a:t>como</a:t>
            </a:r>
            <a:r>
              <a:rPr sz="6000" dirty="0">
                <a:latin typeface="Darling Coffee" pitchFamily="50" charset="0"/>
              </a:rPr>
              <a:t> </a:t>
            </a:r>
            <a:r>
              <a:rPr sz="6000" dirty="0" err="1">
                <a:latin typeface="Darling Coffee" pitchFamily="50" charset="0"/>
              </a:rPr>
              <a:t>reflejo</a:t>
            </a:r>
            <a:r>
              <a:rPr sz="6000" dirty="0">
                <a:latin typeface="Darling Coffee" pitchFamily="50" charset="0"/>
              </a:rPr>
              <a:t> de la </a:t>
            </a:r>
            <a:r>
              <a:rPr sz="6000" dirty="0" err="1">
                <a:latin typeface="Darling Coffee" pitchFamily="50" charset="0"/>
              </a:rPr>
              <a:t>vida</a:t>
            </a:r>
            <a:endParaRPr sz="6000" dirty="0">
              <a:latin typeface="Darling Coffee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511" y="5462954"/>
            <a:ext cx="9575916" cy="19358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dirty="0" smtClean="0"/>
              <a:t>El </a:t>
            </a:r>
            <a:r>
              <a:rPr lang="es-ES" sz="2800" dirty="0"/>
              <a:t>teatro no es un lujo, es una necesidad. nos muestra lo que somos, lo que podemos ser, y lo que aún podemos alcanzar¨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Conclusión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953" y="2004648"/>
            <a:ext cx="8652047" cy="2467708"/>
          </a:xfrm>
        </p:spPr>
        <p:txBody>
          <a:bodyPr>
            <a:normAutofit fontScale="85000" lnSpcReduction="20000"/>
          </a:bodyPr>
          <a:lstStyle/>
          <a:p>
            <a:endParaRPr dirty="0"/>
          </a:p>
          <a:p>
            <a:pPr marL="0" indent="0">
              <a:buNone/>
              <a:defRPr sz="3000">
                <a:solidFill>
                  <a:srgbClr val="000000"/>
                </a:solidFill>
                <a:latin typeface="Arial"/>
              </a:defRPr>
            </a:pPr>
            <a:r>
              <a:rPr sz="3200" dirty="0"/>
              <a:t>El </a:t>
            </a:r>
            <a:r>
              <a:rPr sz="3200" dirty="0" err="1"/>
              <a:t>teatro</a:t>
            </a:r>
            <a:r>
              <a:rPr sz="3200" dirty="0"/>
              <a:t> no </a:t>
            </a:r>
            <a:r>
              <a:rPr sz="3200" dirty="0" err="1"/>
              <a:t>es</a:t>
            </a:r>
            <a:r>
              <a:rPr sz="3200" dirty="0"/>
              <a:t> solo </a:t>
            </a:r>
            <a:r>
              <a:rPr sz="3200" dirty="0" err="1"/>
              <a:t>entretenimiento</a:t>
            </a:r>
            <a:r>
              <a:rPr sz="3200" dirty="0"/>
              <a:t>, </a:t>
            </a:r>
            <a:r>
              <a:rPr sz="3200" dirty="0" err="1"/>
              <a:t>es</a:t>
            </a:r>
            <a:r>
              <a:rPr sz="3200" dirty="0"/>
              <a:t> un </a:t>
            </a:r>
            <a:r>
              <a:rPr sz="3200" dirty="0" err="1"/>
              <a:t>espejo</a:t>
            </a:r>
            <a:r>
              <a:rPr sz="3200" dirty="0"/>
              <a:t> social.</a:t>
            </a:r>
          </a:p>
          <a:p>
            <a:pPr marL="0" indent="0">
              <a:buNone/>
              <a:defRPr sz="3000">
                <a:solidFill>
                  <a:srgbClr val="000000"/>
                </a:solidFill>
                <a:latin typeface="Arial"/>
              </a:defRPr>
            </a:pPr>
            <a:r>
              <a:rPr sz="3200" dirty="0" err="1"/>
              <a:t>Ayuda</a:t>
            </a:r>
            <a:r>
              <a:rPr sz="3200" dirty="0"/>
              <a:t> a </a:t>
            </a:r>
            <a:r>
              <a:rPr sz="3200" dirty="0" err="1"/>
              <a:t>comprendernos</a:t>
            </a:r>
            <a:r>
              <a:rPr sz="3200" dirty="0"/>
              <a:t> a </a:t>
            </a:r>
            <a:r>
              <a:rPr sz="3200" dirty="0" err="1"/>
              <a:t>nosotros</a:t>
            </a:r>
            <a:r>
              <a:rPr sz="3200" dirty="0"/>
              <a:t> </a:t>
            </a:r>
            <a:r>
              <a:rPr sz="3200" dirty="0" err="1"/>
              <a:t>mismos</a:t>
            </a:r>
            <a:r>
              <a:rPr sz="3200" dirty="0"/>
              <a:t> y a la </a:t>
            </a:r>
            <a:r>
              <a:rPr sz="3200" dirty="0" err="1"/>
              <a:t>sociedad</a:t>
            </a:r>
            <a:r>
              <a:rPr sz="3200" dirty="0"/>
              <a:t>.</a:t>
            </a:r>
          </a:p>
          <a:p>
            <a:pPr marL="0" indent="0">
              <a:buNone/>
              <a:defRPr sz="3000">
                <a:solidFill>
                  <a:srgbClr val="000000"/>
                </a:solidFill>
                <a:latin typeface="Arial"/>
              </a:defRPr>
            </a:pPr>
            <a:r>
              <a:rPr sz="3200" dirty="0" err="1"/>
              <a:t>Invita</a:t>
            </a:r>
            <a:r>
              <a:rPr sz="3200" dirty="0"/>
              <a:t> a </a:t>
            </a:r>
            <a:r>
              <a:rPr sz="3200" dirty="0" err="1"/>
              <a:t>reflexionar</a:t>
            </a:r>
            <a:r>
              <a:rPr sz="3200" dirty="0"/>
              <a:t>, </a:t>
            </a:r>
            <a:r>
              <a:rPr sz="3200" dirty="0" err="1"/>
              <a:t>sentir</a:t>
            </a:r>
            <a:r>
              <a:rPr sz="3200" dirty="0"/>
              <a:t> y </a:t>
            </a:r>
            <a:r>
              <a:rPr sz="3200" dirty="0" err="1"/>
              <a:t>transformar</a:t>
            </a:r>
            <a:r>
              <a:rPr sz="3200" dirty="0"/>
              <a:t> la </a:t>
            </a:r>
            <a:r>
              <a:rPr sz="3200" dirty="0" err="1"/>
              <a:t>realidad</a:t>
            </a:r>
            <a:r>
              <a:rPr sz="3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483" y="624109"/>
            <a:ext cx="7198799" cy="899891"/>
          </a:xfrm>
        </p:spPr>
        <p:txBody>
          <a:bodyPr/>
          <a:lstStyle/>
          <a:p>
            <a:r>
              <a:rPr sz="3000" b="1" dirty="0" err="1"/>
              <a:t>Definición</a:t>
            </a:r>
            <a:endParaRPr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339" y="1524000"/>
            <a:ext cx="3778446" cy="5334000"/>
          </a:xfrm>
        </p:spPr>
        <p:txBody>
          <a:bodyPr numCol="1">
            <a:normAutofit fontScale="47500" lnSpcReduction="20000"/>
          </a:bodyPr>
          <a:lstStyle/>
          <a:p>
            <a:pPr algn="just"/>
            <a:endParaRPr dirty="0"/>
          </a:p>
          <a:p>
            <a:pPr>
              <a:defRPr sz="3000">
                <a:solidFill>
                  <a:srgbClr val="000000"/>
                </a:solidFill>
                <a:latin typeface="Arial"/>
              </a:defRPr>
            </a:pPr>
            <a:r>
              <a:rPr sz="5900" dirty="0"/>
              <a:t>Arte </a:t>
            </a:r>
            <a:r>
              <a:rPr sz="5900" dirty="0" err="1"/>
              <a:t>escénico</a:t>
            </a:r>
            <a:r>
              <a:rPr sz="5900" dirty="0"/>
              <a:t> que </a:t>
            </a:r>
            <a:r>
              <a:rPr sz="5900" dirty="0" err="1"/>
              <a:t>representa</a:t>
            </a:r>
            <a:r>
              <a:rPr sz="5900" dirty="0"/>
              <a:t> </a:t>
            </a:r>
            <a:r>
              <a:rPr sz="5900" dirty="0" err="1"/>
              <a:t>acciones</a:t>
            </a:r>
            <a:r>
              <a:rPr sz="5900" dirty="0"/>
              <a:t> </a:t>
            </a:r>
            <a:r>
              <a:rPr sz="5900" dirty="0" err="1"/>
              <a:t>humanas</a:t>
            </a:r>
            <a:r>
              <a:rPr sz="5900" dirty="0"/>
              <a:t> </a:t>
            </a:r>
            <a:r>
              <a:rPr sz="5900" dirty="0" err="1"/>
              <a:t>frente</a:t>
            </a:r>
            <a:r>
              <a:rPr sz="5900" dirty="0"/>
              <a:t> a un </a:t>
            </a:r>
            <a:r>
              <a:rPr sz="5900" dirty="0" err="1"/>
              <a:t>público</a:t>
            </a:r>
            <a:r>
              <a:rPr sz="5900" dirty="0"/>
              <a:t>.</a:t>
            </a:r>
          </a:p>
          <a:p>
            <a:pPr>
              <a:defRPr sz="3000">
                <a:solidFill>
                  <a:srgbClr val="000000"/>
                </a:solidFill>
                <a:latin typeface="Arial"/>
              </a:defRPr>
            </a:pPr>
            <a:r>
              <a:rPr sz="5900" dirty="0"/>
              <a:t>Integra </a:t>
            </a:r>
            <a:r>
              <a:rPr sz="5900" dirty="0" err="1"/>
              <a:t>literatura</a:t>
            </a:r>
            <a:r>
              <a:rPr sz="5900" dirty="0"/>
              <a:t>, </a:t>
            </a:r>
            <a:r>
              <a:rPr sz="5900" dirty="0" err="1"/>
              <a:t>actuación</a:t>
            </a:r>
            <a:r>
              <a:rPr sz="5900" dirty="0"/>
              <a:t>, </a:t>
            </a:r>
            <a:r>
              <a:rPr sz="5900" dirty="0" err="1"/>
              <a:t>escenografía</a:t>
            </a:r>
            <a:r>
              <a:rPr sz="5900" dirty="0"/>
              <a:t> y </a:t>
            </a:r>
            <a:r>
              <a:rPr sz="5900" dirty="0" err="1"/>
              <a:t>dirección</a:t>
            </a:r>
            <a:r>
              <a:rPr sz="5900" dirty="0"/>
              <a:t>.</a:t>
            </a:r>
          </a:p>
          <a:p>
            <a:pPr>
              <a:defRPr sz="3000">
                <a:solidFill>
                  <a:srgbClr val="000000"/>
                </a:solidFill>
                <a:latin typeface="Arial"/>
              </a:defRPr>
            </a:pPr>
            <a:r>
              <a:rPr sz="5900" dirty="0" err="1"/>
              <a:t>Es</a:t>
            </a:r>
            <a:r>
              <a:rPr sz="5900" dirty="0"/>
              <a:t> un </a:t>
            </a:r>
            <a:r>
              <a:rPr sz="5900" dirty="0" err="1"/>
              <a:t>espejo</a:t>
            </a:r>
            <a:r>
              <a:rPr sz="5900" dirty="0"/>
              <a:t> </a:t>
            </a:r>
            <a:r>
              <a:rPr sz="5900" dirty="0" err="1"/>
              <a:t>simbólico</a:t>
            </a:r>
            <a:r>
              <a:rPr sz="5900" dirty="0"/>
              <a:t> de la </a:t>
            </a:r>
            <a:r>
              <a:rPr sz="5900" dirty="0" err="1"/>
              <a:t>vida</a:t>
            </a:r>
            <a:r>
              <a:rPr sz="5900" dirty="0"/>
              <a:t> y </a:t>
            </a:r>
            <a:r>
              <a:rPr sz="5900" dirty="0" err="1"/>
              <a:t>sus</a:t>
            </a:r>
            <a:r>
              <a:rPr sz="5900" dirty="0"/>
              <a:t> </a:t>
            </a:r>
            <a:r>
              <a:rPr sz="5900" dirty="0" err="1"/>
              <a:t>complejidades</a:t>
            </a:r>
            <a:r>
              <a:rPr sz="5900"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780" y="2423891"/>
            <a:ext cx="4214224" cy="2804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183" y="483434"/>
            <a:ext cx="6589199" cy="1280890"/>
          </a:xfrm>
        </p:spPr>
        <p:txBody>
          <a:bodyPr>
            <a:normAutofit/>
          </a:bodyPr>
          <a:lstStyle/>
          <a:p>
            <a:r>
              <a:rPr sz="3200" b="1" dirty="0"/>
              <a:t>Origen y </a:t>
            </a:r>
            <a:r>
              <a:rPr sz="3200" b="1" dirty="0" err="1"/>
              <a:t>evolución</a:t>
            </a:r>
            <a:endParaRPr sz="3200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761997" y="1764324"/>
            <a:ext cx="7807569" cy="377762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" sz="3200" dirty="0" smtClean="0"/>
              <a:t>El </a:t>
            </a:r>
            <a:r>
              <a:rPr lang="es-ES" sz="3200" dirty="0" err="1" smtClean="0"/>
              <a:t>teatro,nació</a:t>
            </a:r>
            <a:r>
              <a:rPr lang="es-ES" sz="3200" dirty="0" smtClean="0"/>
              <a:t> </a:t>
            </a:r>
            <a:r>
              <a:rPr lang="es-ES" sz="3200" dirty="0"/>
              <a:t>en rituales religiosos de Egipto y Grecia (siglo VI a.C.) con la tragedia y la comedia. Roma lo hizo más espectacular. En la Edad Media estuvo ligado a la Iglesia y luego pasó a las plazas. En el Renacimiento revivió el estilo clásico. En los siglos XIX y XX surgieron corrientes como el realismo y el teatro experimental. Hoy combina tradición y tecnología.</a:t>
            </a:r>
          </a:p>
          <a:p>
            <a:pPr algn="just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Reflejo</a:t>
            </a:r>
            <a:r>
              <a:rPr dirty="0"/>
              <a:t> personal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5446" y="1264555"/>
            <a:ext cx="4267200" cy="5287112"/>
          </a:xfrm>
        </p:spPr>
        <p:txBody>
          <a:bodyPr/>
          <a:lstStyle/>
          <a:p>
            <a:endParaRPr dirty="0"/>
          </a:p>
          <a:p>
            <a:pPr algn="l">
              <a:defRPr sz="3000">
                <a:solidFill>
                  <a:srgbClr val="000000"/>
                </a:solidFill>
                <a:latin typeface="Arial"/>
              </a:defRPr>
            </a:pPr>
            <a:r>
              <a:rPr dirty="0"/>
              <a:t>Los </a:t>
            </a:r>
            <a:r>
              <a:rPr dirty="0" err="1"/>
              <a:t>personajes</a:t>
            </a:r>
            <a:r>
              <a:rPr dirty="0"/>
              <a:t> </a:t>
            </a:r>
            <a:r>
              <a:rPr dirty="0" err="1"/>
              <a:t>encarnan</a:t>
            </a:r>
            <a:r>
              <a:rPr dirty="0"/>
              <a:t> </a:t>
            </a:r>
            <a:r>
              <a:rPr dirty="0" err="1"/>
              <a:t>emociones</a:t>
            </a:r>
            <a:r>
              <a:rPr dirty="0"/>
              <a:t> y </a:t>
            </a:r>
            <a:r>
              <a:rPr dirty="0" err="1"/>
              <a:t>dilemas</a:t>
            </a:r>
            <a:r>
              <a:rPr dirty="0"/>
              <a:t> </a:t>
            </a:r>
            <a:r>
              <a:rPr dirty="0" err="1"/>
              <a:t>humanos</a:t>
            </a:r>
            <a:r>
              <a:rPr dirty="0"/>
              <a:t>.</a:t>
            </a:r>
          </a:p>
          <a:p>
            <a:pPr algn="l">
              <a:defRPr sz="3000">
                <a:solidFill>
                  <a:srgbClr val="000000"/>
                </a:solidFill>
                <a:latin typeface="Arial"/>
              </a:defRPr>
            </a:pPr>
            <a:r>
              <a:rPr dirty="0" err="1"/>
              <a:t>Permite</a:t>
            </a:r>
            <a:r>
              <a:rPr dirty="0"/>
              <a:t> al </a:t>
            </a:r>
            <a:r>
              <a:rPr dirty="0" err="1"/>
              <a:t>espectador</a:t>
            </a:r>
            <a:r>
              <a:rPr dirty="0"/>
              <a:t> verse </a:t>
            </a:r>
            <a:r>
              <a:rPr dirty="0" err="1"/>
              <a:t>representado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las </a:t>
            </a:r>
            <a:r>
              <a:rPr dirty="0" err="1"/>
              <a:t>historias</a:t>
            </a:r>
            <a:r>
              <a:rPr dirty="0"/>
              <a:t>.</a:t>
            </a:r>
          </a:p>
          <a:p>
            <a:pPr algn="l">
              <a:defRPr sz="3000">
                <a:solidFill>
                  <a:srgbClr val="000000"/>
                </a:solidFill>
                <a:latin typeface="Arial"/>
              </a:defRPr>
            </a:pPr>
            <a:r>
              <a:rPr dirty="0" err="1"/>
              <a:t>Aborda</a:t>
            </a:r>
            <a:r>
              <a:rPr dirty="0"/>
              <a:t> </a:t>
            </a:r>
            <a:r>
              <a:rPr dirty="0" err="1"/>
              <a:t>temas</a:t>
            </a:r>
            <a:r>
              <a:rPr dirty="0"/>
              <a:t> </a:t>
            </a:r>
            <a:r>
              <a:rPr dirty="0" err="1"/>
              <a:t>como</a:t>
            </a:r>
            <a:r>
              <a:rPr dirty="0"/>
              <a:t> </a:t>
            </a:r>
            <a:r>
              <a:rPr dirty="0" err="1"/>
              <a:t>amor</a:t>
            </a:r>
            <a:r>
              <a:rPr dirty="0"/>
              <a:t>, </a:t>
            </a:r>
            <a:r>
              <a:rPr dirty="0" err="1"/>
              <a:t>muerte</a:t>
            </a:r>
            <a:r>
              <a:rPr dirty="0"/>
              <a:t>, </a:t>
            </a:r>
            <a:r>
              <a:rPr dirty="0" err="1"/>
              <a:t>justicia</a:t>
            </a:r>
            <a:r>
              <a:rPr dirty="0"/>
              <a:t> y </a:t>
            </a:r>
            <a:r>
              <a:rPr dirty="0" err="1"/>
              <a:t>libertad</a:t>
            </a:r>
            <a:r>
              <a:rPr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9" y="2545445"/>
            <a:ext cx="3727938" cy="2861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Reflejo</a:t>
            </a:r>
            <a:r>
              <a:rPr dirty="0"/>
              <a:t> social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554" y="1264555"/>
            <a:ext cx="4595446" cy="6541478"/>
          </a:xfrm>
        </p:spPr>
        <p:txBody>
          <a:bodyPr/>
          <a:lstStyle/>
          <a:p>
            <a:endParaRPr dirty="0"/>
          </a:p>
          <a:p>
            <a:pPr algn="l">
              <a:defRPr sz="3000">
                <a:solidFill>
                  <a:srgbClr val="000000"/>
                </a:solidFill>
                <a:latin typeface="Arial"/>
              </a:defRPr>
            </a:pPr>
            <a:r>
              <a:rPr dirty="0" smtClean="0"/>
              <a:t>Represent  </a:t>
            </a:r>
            <a:r>
              <a:rPr dirty="0" err="1" smtClean="0"/>
              <a:t>conflic</a:t>
            </a:r>
            <a:r>
              <a:rPr lang="es-ES" dirty="0" smtClean="0"/>
              <a:t>tos</a:t>
            </a:r>
            <a:r>
              <a:rPr dirty="0" smtClean="0"/>
              <a:t> </a:t>
            </a:r>
            <a:r>
              <a:rPr dirty="0"/>
              <a:t>y </a:t>
            </a:r>
            <a:r>
              <a:rPr dirty="0" err="1"/>
              <a:t>transformaciones</a:t>
            </a:r>
            <a:r>
              <a:rPr dirty="0"/>
              <a:t> </a:t>
            </a:r>
            <a:r>
              <a:rPr dirty="0" err="1"/>
              <a:t>colectivas</a:t>
            </a:r>
            <a:r>
              <a:rPr dirty="0"/>
              <a:t>.</a:t>
            </a:r>
          </a:p>
          <a:p>
            <a:pPr algn="l">
              <a:defRPr sz="3000">
                <a:solidFill>
                  <a:srgbClr val="000000"/>
                </a:solidFill>
                <a:latin typeface="Arial"/>
              </a:defRPr>
            </a:pPr>
            <a:r>
              <a:rPr dirty="0" err="1"/>
              <a:t>Denuncia</a:t>
            </a:r>
            <a:r>
              <a:rPr dirty="0"/>
              <a:t> </a:t>
            </a:r>
            <a:r>
              <a:rPr dirty="0" err="1"/>
              <a:t>injusticias</a:t>
            </a:r>
            <a:r>
              <a:rPr dirty="0"/>
              <a:t> y </a:t>
            </a:r>
            <a:r>
              <a:rPr dirty="0" err="1"/>
              <a:t>refleja</a:t>
            </a:r>
            <a:r>
              <a:rPr dirty="0"/>
              <a:t> </a:t>
            </a:r>
            <a:r>
              <a:rPr dirty="0" err="1"/>
              <a:t>valores</a:t>
            </a:r>
            <a:r>
              <a:rPr dirty="0"/>
              <a:t> </a:t>
            </a:r>
            <a:r>
              <a:rPr dirty="0" err="1"/>
              <a:t>culturales</a:t>
            </a:r>
            <a:r>
              <a:rPr dirty="0"/>
              <a:t>.</a:t>
            </a:r>
          </a:p>
          <a:p>
            <a:pPr algn="l">
              <a:defRPr sz="3000">
                <a:solidFill>
                  <a:srgbClr val="000000"/>
                </a:solidFill>
                <a:latin typeface="Arial"/>
              </a:defRPr>
            </a:pPr>
            <a:r>
              <a:rPr dirty="0" err="1"/>
              <a:t>Funciona</a:t>
            </a:r>
            <a:r>
              <a:rPr dirty="0"/>
              <a:t> </a:t>
            </a:r>
            <a:r>
              <a:rPr dirty="0" err="1"/>
              <a:t>como</a:t>
            </a:r>
            <a:r>
              <a:rPr dirty="0"/>
              <a:t> </a:t>
            </a:r>
            <a:r>
              <a:rPr dirty="0" err="1"/>
              <a:t>memoria</a:t>
            </a:r>
            <a:r>
              <a:rPr dirty="0"/>
              <a:t> </a:t>
            </a:r>
            <a:r>
              <a:rPr dirty="0" err="1"/>
              <a:t>histórica</a:t>
            </a:r>
            <a:r>
              <a:rPr dirty="0"/>
              <a:t> de </a:t>
            </a:r>
            <a:r>
              <a:rPr dirty="0" err="1"/>
              <a:t>cada</a:t>
            </a:r>
            <a:r>
              <a:rPr dirty="0"/>
              <a:t> </a:t>
            </a:r>
            <a:r>
              <a:rPr dirty="0" err="1"/>
              <a:t>época</a:t>
            </a:r>
            <a:r>
              <a:rPr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75" y="2545445"/>
            <a:ext cx="3996279" cy="2659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Función educativa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2677" y="1264555"/>
            <a:ext cx="4689230" cy="5934952"/>
          </a:xfrm>
        </p:spPr>
        <p:txBody>
          <a:bodyPr/>
          <a:lstStyle/>
          <a:p>
            <a:endParaRPr dirty="0"/>
          </a:p>
          <a:p>
            <a:pPr>
              <a:defRPr sz="3000">
                <a:solidFill>
                  <a:srgbClr val="000000"/>
                </a:solidFill>
                <a:latin typeface="Arial"/>
              </a:defRPr>
            </a:pPr>
            <a:r>
              <a:rPr dirty="0" err="1"/>
              <a:t>Desarrolla</a:t>
            </a:r>
            <a:r>
              <a:rPr dirty="0"/>
              <a:t> la </a:t>
            </a:r>
            <a:r>
              <a:rPr dirty="0" err="1"/>
              <a:t>sensibilidad</a:t>
            </a:r>
            <a:r>
              <a:rPr dirty="0"/>
              <a:t> </a:t>
            </a:r>
            <a:r>
              <a:rPr dirty="0" err="1"/>
              <a:t>estética</a:t>
            </a:r>
            <a:r>
              <a:rPr dirty="0"/>
              <a:t> y </a:t>
            </a:r>
            <a:r>
              <a:rPr dirty="0" err="1"/>
              <a:t>emocional</a:t>
            </a:r>
            <a:r>
              <a:rPr dirty="0"/>
              <a:t>.</a:t>
            </a:r>
          </a:p>
          <a:p>
            <a:pPr>
              <a:defRPr sz="3000">
                <a:solidFill>
                  <a:srgbClr val="000000"/>
                </a:solidFill>
                <a:latin typeface="Arial"/>
              </a:defRPr>
            </a:pPr>
            <a:r>
              <a:rPr dirty="0" err="1"/>
              <a:t>Fomenta</a:t>
            </a:r>
            <a:r>
              <a:rPr dirty="0"/>
              <a:t> </a:t>
            </a:r>
            <a:r>
              <a:rPr dirty="0" err="1"/>
              <a:t>pensamiento</a:t>
            </a:r>
            <a:r>
              <a:rPr dirty="0"/>
              <a:t> </a:t>
            </a:r>
            <a:r>
              <a:rPr dirty="0" err="1"/>
              <a:t>crítico</a:t>
            </a:r>
            <a:r>
              <a:rPr dirty="0"/>
              <a:t> y </a:t>
            </a:r>
            <a:r>
              <a:rPr dirty="0" err="1"/>
              <a:t>reflexión</a:t>
            </a:r>
            <a:r>
              <a:rPr dirty="0"/>
              <a:t> </a:t>
            </a:r>
            <a:r>
              <a:rPr dirty="0" err="1"/>
              <a:t>ética</a:t>
            </a:r>
            <a:r>
              <a:rPr dirty="0"/>
              <a:t>.</a:t>
            </a:r>
          </a:p>
          <a:p>
            <a:pPr>
              <a:defRPr sz="3000">
                <a:solidFill>
                  <a:srgbClr val="000000"/>
                </a:solidFill>
                <a:latin typeface="Arial"/>
              </a:defRPr>
            </a:pPr>
            <a:r>
              <a:rPr dirty="0" err="1"/>
              <a:t>Acerca</a:t>
            </a:r>
            <a:r>
              <a:rPr dirty="0"/>
              <a:t> a </a:t>
            </a:r>
            <a:r>
              <a:rPr dirty="0" err="1"/>
              <a:t>diferentes</a:t>
            </a:r>
            <a:r>
              <a:rPr dirty="0"/>
              <a:t> </a:t>
            </a:r>
            <a:r>
              <a:rPr dirty="0" err="1"/>
              <a:t>contextos</a:t>
            </a:r>
            <a:r>
              <a:rPr dirty="0"/>
              <a:t> </a:t>
            </a:r>
            <a:r>
              <a:rPr dirty="0" err="1"/>
              <a:t>culturales</a:t>
            </a:r>
            <a:r>
              <a:rPr dirty="0"/>
              <a:t> e </a:t>
            </a:r>
            <a:r>
              <a:rPr dirty="0" err="1"/>
              <a:t>históricos</a:t>
            </a:r>
            <a:r>
              <a:rPr dirty="0"/>
              <a:t>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08" y="2373923"/>
            <a:ext cx="4099169" cy="3074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Utilidad práctica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67" y="1356801"/>
            <a:ext cx="4196863" cy="7011937"/>
          </a:xfrm>
        </p:spPr>
        <p:txBody>
          <a:bodyPr/>
          <a:lstStyle/>
          <a:p>
            <a:endParaRPr dirty="0"/>
          </a:p>
          <a:p>
            <a:pPr algn="l">
              <a:defRPr sz="3000">
                <a:solidFill>
                  <a:srgbClr val="000000"/>
                </a:solidFill>
                <a:latin typeface="Arial"/>
              </a:defRPr>
            </a:pPr>
            <a:r>
              <a:rPr dirty="0" err="1"/>
              <a:t>Herramienta</a:t>
            </a:r>
            <a:r>
              <a:rPr dirty="0"/>
              <a:t> para la </a:t>
            </a:r>
            <a:r>
              <a:rPr dirty="0" err="1"/>
              <a:t>comunicación</a:t>
            </a:r>
            <a:r>
              <a:rPr dirty="0"/>
              <a:t> y </a:t>
            </a:r>
            <a:r>
              <a:rPr dirty="0" err="1"/>
              <a:t>expresión</a:t>
            </a:r>
            <a:r>
              <a:rPr dirty="0"/>
              <a:t> </a:t>
            </a:r>
            <a:r>
              <a:rPr dirty="0" err="1"/>
              <a:t>creativa</a:t>
            </a:r>
            <a:r>
              <a:rPr dirty="0"/>
              <a:t>.</a:t>
            </a:r>
          </a:p>
          <a:p>
            <a:pPr algn="l">
              <a:defRPr sz="3000">
                <a:solidFill>
                  <a:srgbClr val="000000"/>
                </a:solidFill>
                <a:latin typeface="Arial"/>
              </a:defRPr>
            </a:pPr>
            <a:r>
              <a:rPr dirty="0" err="1"/>
              <a:t>Espacio</a:t>
            </a:r>
            <a:r>
              <a:rPr dirty="0"/>
              <a:t> para el debate social y </a:t>
            </a:r>
            <a:r>
              <a:rPr dirty="0" err="1"/>
              <a:t>político</a:t>
            </a:r>
            <a:r>
              <a:rPr dirty="0"/>
              <a:t>.</a:t>
            </a:r>
          </a:p>
          <a:p>
            <a:pPr algn="l">
              <a:defRPr sz="3000">
                <a:solidFill>
                  <a:srgbClr val="000000"/>
                </a:solidFill>
                <a:latin typeface="Arial"/>
              </a:defRPr>
            </a:pPr>
            <a:r>
              <a:rPr dirty="0" err="1"/>
              <a:t>Promueve</a:t>
            </a:r>
            <a:r>
              <a:rPr dirty="0"/>
              <a:t> la </a:t>
            </a:r>
            <a:r>
              <a:rPr dirty="0" err="1"/>
              <a:t>empatía</a:t>
            </a:r>
            <a:r>
              <a:rPr dirty="0"/>
              <a:t> y la </a:t>
            </a:r>
            <a:r>
              <a:rPr dirty="0" err="1"/>
              <a:t>tolerancia</a:t>
            </a:r>
            <a:r>
              <a:rPr dirty="0"/>
              <a:t>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946" y="2346301"/>
            <a:ext cx="3739454" cy="2790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Ejemplos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431" y="1278495"/>
            <a:ext cx="5351240" cy="7029411"/>
          </a:xfrm>
        </p:spPr>
        <p:txBody>
          <a:bodyPr/>
          <a:lstStyle/>
          <a:p>
            <a:endParaRPr dirty="0"/>
          </a:p>
          <a:p>
            <a:pPr algn="l">
              <a:defRPr sz="3000">
                <a:solidFill>
                  <a:srgbClr val="000000"/>
                </a:solidFill>
                <a:latin typeface="Arial"/>
              </a:defRPr>
            </a:pPr>
            <a:r>
              <a:rPr dirty="0"/>
              <a:t>'Hamlet' (Shakespeare): </a:t>
            </a:r>
            <a:r>
              <a:rPr dirty="0" err="1"/>
              <a:t>dilemas</a:t>
            </a:r>
            <a:r>
              <a:rPr dirty="0"/>
              <a:t> </a:t>
            </a:r>
            <a:r>
              <a:rPr dirty="0" err="1"/>
              <a:t>morales</a:t>
            </a:r>
            <a:r>
              <a:rPr dirty="0"/>
              <a:t> y </a:t>
            </a:r>
            <a:r>
              <a:rPr dirty="0" err="1"/>
              <a:t>existenciales</a:t>
            </a:r>
            <a:r>
              <a:rPr dirty="0"/>
              <a:t>.</a:t>
            </a:r>
          </a:p>
          <a:p>
            <a:pPr algn="l">
              <a:defRPr sz="3000">
                <a:solidFill>
                  <a:srgbClr val="000000"/>
                </a:solidFill>
                <a:latin typeface="Arial"/>
              </a:defRPr>
            </a:pPr>
            <a:r>
              <a:rPr dirty="0"/>
              <a:t>'La </a:t>
            </a:r>
            <a:r>
              <a:rPr dirty="0" err="1"/>
              <a:t>vida</a:t>
            </a:r>
            <a:r>
              <a:rPr dirty="0"/>
              <a:t> </a:t>
            </a:r>
            <a:r>
              <a:rPr dirty="0" err="1"/>
              <a:t>es</a:t>
            </a:r>
            <a:r>
              <a:rPr dirty="0"/>
              <a:t> </a:t>
            </a:r>
            <a:r>
              <a:rPr dirty="0" err="1"/>
              <a:t>sueño</a:t>
            </a:r>
            <a:r>
              <a:rPr dirty="0"/>
              <a:t>' (</a:t>
            </a:r>
            <a:r>
              <a:rPr dirty="0" err="1"/>
              <a:t>Calderón</a:t>
            </a:r>
            <a:r>
              <a:rPr dirty="0"/>
              <a:t> de la </a:t>
            </a:r>
            <a:r>
              <a:rPr dirty="0" err="1"/>
              <a:t>Barca</a:t>
            </a:r>
            <a:r>
              <a:rPr dirty="0"/>
              <a:t>): </a:t>
            </a:r>
            <a:r>
              <a:rPr dirty="0" err="1"/>
              <a:t>destino</a:t>
            </a:r>
            <a:r>
              <a:rPr dirty="0"/>
              <a:t> y </a:t>
            </a:r>
            <a:r>
              <a:rPr dirty="0" err="1"/>
              <a:t>libertad</a:t>
            </a:r>
            <a:r>
              <a:rPr dirty="0"/>
              <a:t>.</a:t>
            </a:r>
          </a:p>
          <a:p>
            <a:pPr algn="l">
              <a:defRPr sz="3000">
                <a:solidFill>
                  <a:srgbClr val="000000"/>
                </a:solidFill>
                <a:latin typeface="Arial"/>
              </a:defRPr>
            </a:pPr>
            <a:r>
              <a:rPr dirty="0" err="1"/>
              <a:t>Teatro</a:t>
            </a:r>
            <a:r>
              <a:rPr dirty="0"/>
              <a:t> </a:t>
            </a:r>
            <a:r>
              <a:rPr dirty="0" err="1"/>
              <a:t>costumbrista</a:t>
            </a:r>
            <a:r>
              <a:rPr dirty="0"/>
              <a:t>: </a:t>
            </a:r>
            <a:r>
              <a:rPr dirty="0" err="1"/>
              <a:t>retrato</a:t>
            </a:r>
            <a:r>
              <a:rPr dirty="0"/>
              <a:t> de </a:t>
            </a:r>
            <a:r>
              <a:rPr dirty="0" err="1"/>
              <a:t>tradiciones</a:t>
            </a:r>
            <a:r>
              <a:rPr dirty="0"/>
              <a:t> y </a:t>
            </a:r>
            <a:r>
              <a:rPr dirty="0" err="1"/>
              <a:t>vida</a:t>
            </a:r>
            <a:r>
              <a:rPr dirty="0"/>
              <a:t> </a:t>
            </a:r>
            <a:r>
              <a:rPr dirty="0" err="1"/>
              <a:t>cotidiana</a:t>
            </a:r>
            <a:r>
              <a:rPr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519" y="1905000"/>
            <a:ext cx="2234127" cy="196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566" y="4538516"/>
            <a:ext cx="2485293" cy="1790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Beneficios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755" y="1334892"/>
            <a:ext cx="4223922" cy="6214769"/>
          </a:xfrm>
        </p:spPr>
        <p:txBody>
          <a:bodyPr/>
          <a:lstStyle/>
          <a:p>
            <a:endParaRPr dirty="0"/>
          </a:p>
          <a:p>
            <a:pPr algn="l">
              <a:defRPr sz="3000">
                <a:solidFill>
                  <a:srgbClr val="000000"/>
                </a:solidFill>
                <a:latin typeface="Arial"/>
              </a:defRPr>
            </a:pPr>
            <a:r>
              <a:rPr dirty="0" err="1"/>
              <a:t>Estimula</a:t>
            </a:r>
            <a:r>
              <a:rPr dirty="0"/>
              <a:t> </a:t>
            </a:r>
            <a:r>
              <a:rPr dirty="0" err="1"/>
              <a:t>creatividad</a:t>
            </a:r>
            <a:r>
              <a:rPr dirty="0"/>
              <a:t> e </a:t>
            </a:r>
            <a:r>
              <a:rPr dirty="0" err="1"/>
              <a:t>imaginación</a:t>
            </a:r>
            <a:r>
              <a:rPr dirty="0"/>
              <a:t>.</a:t>
            </a:r>
          </a:p>
          <a:p>
            <a:pPr algn="l">
              <a:defRPr sz="3000">
                <a:solidFill>
                  <a:srgbClr val="000000"/>
                </a:solidFill>
                <a:latin typeface="Arial"/>
              </a:defRPr>
            </a:pPr>
            <a:r>
              <a:rPr dirty="0" err="1"/>
              <a:t>Fortalece</a:t>
            </a:r>
            <a:r>
              <a:rPr dirty="0"/>
              <a:t> </a:t>
            </a:r>
            <a:r>
              <a:rPr dirty="0" err="1"/>
              <a:t>habilidades</a:t>
            </a:r>
            <a:r>
              <a:rPr dirty="0"/>
              <a:t> </a:t>
            </a:r>
            <a:r>
              <a:rPr dirty="0" err="1"/>
              <a:t>comunicativas</a:t>
            </a:r>
            <a:r>
              <a:rPr dirty="0"/>
              <a:t> y </a:t>
            </a:r>
            <a:r>
              <a:rPr dirty="0" err="1"/>
              <a:t>trabajo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equipo</a:t>
            </a:r>
            <a:r>
              <a:rPr dirty="0"/>
              <a:t>.</a:t>
            </a:r>
          </a:p>
          <a:p>
            <a:pPr algn="l">
              <a:defRPr sz="3000">
                <a:solidFill>
                  <a:srgbClr val="000000"/>
                </a:solidFill>
                <a:latin typeface="Arial"/>
              </a:defRPr>
            </a:pPr>
            <a:r>
              <a:rPr dirty="0" err="1"/>
              <a:t>Enriquece</a:t>
            </a:r>
            <a:r>
              <a:rPr dirty="0"/>
              <a:t> la </a:t>
            </a:r>
            <a:r>
              <a:rPr dirty="0" err="1"/>
              <a:t>comprensión</a:t>
            </a:r>
            <a:r>
              <a:rPr dirty="0"/>
              <a:t> de la </a:t>
            </a:r>
            <a:r>
              <a:rPr dirty="0" err="1"/>
              <a:t>condición</a:t>
            </a:r>
            <a:r>
              <a:rPr dirty="0"/>
              <a:t> </a:t>
            </a:r>
            <a:r>
              <a:rPr dirty="0" err="1"/>
              <a:t>humana</a:t>
            </a:r>
            <a:r>
              <a:rPr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062" y="1703791"/>
            <a:ext cx="3251861" cy="2805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599" y="4569998"/>
            <a:ext cx="2901790" cy="20315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129</TotalTime>
  <Words>339</Words>
  <Application>Microsoft Office PowerPoint</Application>
  <PresentationFormat>Presentación en pantalla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Darling Coffee</vt:lpstr>
      <vt:lpstr>Wingdings 3</vt:lpstr>
      <vt:lpstr>Espiral</vt:lpstr>
      <vt:lpstr>El teatro como reflejo de la vida</vt:lpstr>
      <vt:lpstr>Definición</vt:lpstr>
      <vt:lpstr>Origen y evolución</vt:lpstr>
      <vt:lpstr>Reflejo personal</vt:lpstr>
      <vt:lpstr>Reflejo social</vt:lpstr>
      <vt:lpstr>Función educativa</vt:lpstr>
      <vt:lpstr>Utilidad práctica</vt:lpstr>
      <vt:lpstr>Ejemplos</vt:lpstr>
      <vt:lpstr>Beneficios</vt:lpstr>
      <vt:lpstr>Conclusión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teatro como reflejo de la vida</dc:title>
  <dc:subject/>
  <dc:creator>MUÑOZ</dc:creator>
  <cp:keywords/>
  <dc:description>generated using python-pptx</dc:description>
  <cp:lastModifiedBy>MUÑOZ</cp:lastModifiedBy>
  <cp:revision>11</cp:revision>
  <dcterms:created xsi:type="dcterms:W3CDTF">2013-01-27T09:14:16Z</dcterms:created>
  <dcterms:modified xsi:type="dcterms:W3CDTF">2025-08-14T16:10:41Z</dcterms:modified>
  <cp:category/>
</cp:coreProperties>
</file>